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77" r:id="rId4"/>
    <p:sldId id="278" r:id="rId5"/>
    <p:sldId id="296" r:id="rId6"/>
    <p:sldId id="288" r:id="rId7"/>
    <p:sldId id="282" r:id="rId8"/>
    <p:sldId id="287" r:id="rId9"/>
    <p:sldId id="289" r:id="rId10"/>
    <p:sldId id="295" r:id="rId11"/>
    <p:sldId id="284" r:id="rId12"/>
    <p:sldId id="297" r:id="rId13"/>
    <p:sldId id="303" r:id="rId14"/>
    <p:sldId id="300" r:id="rId15"/>
    <p:sldId id="301" r:id="rId16"/>
    <p:sldId id="302" r:id="rId17"/>
    <p:sldId id="285" r:id="rId18"/>
    <p:sldId id="304" r:id="rId19"/>
    <p:sldId id="283" r:id="rId20"/>
    <p:sldId id="290" r:id="rId21"/>
    <p:sldId id="291" r:id="rId22"/>
    <p:sldId id="292" r:id="rId23"/>
    <p:sldId id="298" r:id="rId24"/>
    <p:sldId id="293" r:id="rId25"/>
    <p:sldId id="299" r:id="rId26"/>
    <p:sldId id="279" r:id="rId27"/>
    <p:sldId id="294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99"/>
    <a:srgbClr val="361B4D"/>
    <a:srgbClr val="F2584C"/>
    <a:srgbClr val="87030C"/>
    <a:srgbClr val="97F3DB"/>
    <a:srgbClr val="4BBBD5"/>
    <a:srgbClr val="FF99FF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7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96475" y="265583"/>
            <a:ext cx="2896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МКДОУ- детский сад № 6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632848" cy="12961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«Волшебница вода»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861048"/>
            <a:ext cx="677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ЛюсоваДинаГригорьевна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воспитатель высшей квалифицированной категории 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556792"/>
            <a:ext cx="483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72649" cy="30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74828" cy="98072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 с родителями по вовлечению в образовательный процесс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49694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Родительское собрание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«16 крутых идей для рисования » </a:t>
            </a:r>
          </a:p>
          <a:p>
            <a:pPr lvl="0"/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Анкета для родителей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«Определение интереса к изобразительной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деятельности»</a:t>
            </a:r>
          </a:p>
          <a:p>
            <a:pPr lvl="0"/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Памятки  «</a:t>
            </a:r>
            <a:r>
              <a:rPr lang="ru-RU" sz="2400" dirty="0" smtClean="0">
                <a:latin typeface="Times New Roman"/>
                <a:ea typeface="Times New Roman"/>
              </a:rPr>
              <a:t>Техники изо» «Как привить ребёнку любовь к творчеству» «Уроки рисования .или с чего начать обучение ребёнка рисовать»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«Рисуем без кисточки»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u="sng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ru-RU" sz="2400" b="1" u="sng" dirty="0" smtClean="0">
                <a:latin typeface="Times New Roman"/>
                <a:ea typeface="Times New Roman"/>
                <a:cs typeface="Times New Roman"/>
              </a:rPr>
              <a:t>Консультации</a:t>
            </a:r>
            <a:r>
              <a:rPr lang="ru-RU" sz="2400" b="1" u="sng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Нетрадиционные методы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рисования»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</a:rPr>
              <a:t>Значение изобразительной деятельности для всестороннего развития </a:t>
            </a:r>
            <a:r>
              <a:rPr lang="ru-RU" sz="2400" dirty="0" smtClean="0">
                <a:latin typeface="Times New Roman"/>
                <a:ea typeface="Times New Roman"/>
              </a:rPr>
              <a:t>детей» «</a:t>
            </a:r>
            <a:r>
              <a:rPr lang="ru-RU" sz="2400" dirty="0">
                <a:latin typeface="Times New Roman"/>
                <a:ea typeface="Times New Roman"/>
              </a:rPr>
              <a:t>Художественно-эстетическое воспитание детей в </a:t>
            </a:r>
            <a:r>
              <a:rPr lang="ru-RU" sz="2400" dirty="0" smtClean="0">
                <a:latin typeface="Times New Roman"/>
                <a:ea typeface="Times New Roman"/>
              </a:rPr>
              <a:t>семье»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Мастер класс для родителей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«Рисование лаком на воде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4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Беседы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МонотипияКляксография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Рисование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мокрому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28600"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28600"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u="sng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195553"/>
            <a:ext cx="1839801" cy="24530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" y="514496"/>
            <a:ext cx="2388911" cy="16903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9" y="3861048"/>
            <a:ext cx="2057441" cy="142426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76" y="4293096"/>
            <a:ext cx="2548248" cy="18031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15" y="332656"/>
            <a:ext cx="2547999" cy="26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35" y="2300478"/>
            <a:ext cx="3645773" cy="273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7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" y="3112868"/>
            <a:ext cx="3686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765"/>
            <a:ext cx="3253071" cy="235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1" y="1554480"/>
            <a:ext cx="2736304" cy="253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9" y="128236"/>
            <a:ext cx="3361862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84" y="4510168"/>
            <a:ext cx="2741117" cy="20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84" y="3128839"/>
            <a:ext cx="2586957" cy="20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5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12" y="4077072"/>
            <a:ext cx="3164745" cy="237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779"/>
            <a:ext cx="2589293" cy="35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8196"/>
            <a:ext cx="21615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4445"/>
            <a:ext cx="2481254" cy="32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44" y="538196"/>
            <a:ext cx="1382175" cy="226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92" y="507906"/>
            <a:ext cx="1944268" cy="27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5" y="105790"/>
            <a:ext cx="1893045" cy="28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3219"/>
            <a:ext cx="3354990" cy="24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42" y="3697656"/>
            <a:ext cx="2027544" cy="239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99" y="255537"/>
            <a:ext cx="21923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10706"/>
            <a:ext cx="2260512" cy="36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741006" cy="21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9081"/>
            <a:ext cx="2891049" cy="211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48" y="209601"/>
            <a:ext cx="2040433" cy="30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880"/>
            <a:ext cx="2267385" cy="269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6" y="2636912"/>
            <a:ext cx="2218391" cy="325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92" y="3287426"/>
            <a:ext cx="2171985" cy="30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92" y="3501008"/>
            <a:ext cx="2107880" cy="319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0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2820" cy="113813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Проблемно-</a:t>
            </a:r>
            <a:r>
              <a:rPr lang="ru-RU" sz="3200" b="1" i="1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-этап  Познавательное развитие: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0" y="993278"/>
            <a:ext cx="2773033" cy="21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06" y="993278"/>
            <a:ext cx="3564880" cy="26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9058"/>
            <a:ext cx="2196244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59649"/>
            <a:ext cx="2157239" cy="28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042827" cy="31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228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69" y="306219"/>
            <a:ext cx="3200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7318"/>
            <a:ext cx="1946532" cy="259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45" y="2564904"/>
            <a:ext cx="1997664" cy="266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8" y="3476136"/>
            <a:ext cx="2582305" cy="248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4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Речевое развитие</a:t>
            </a: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9" y="620688"/>
            <a:ext cx="3622105" cy="39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6707" y="62068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576" y="332656"/>
            <a:ext cx="5344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 Вода!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тебя нет ни вкуса, ни цвета, ни запаха.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Тебя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невозможно описать, тобой наслаждаются, не ведая, что ты такое!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сказать, что ты необходима для жизни: ты- сама жизнь.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наполняешь нас радостью, которую не объяснишь нашими чувствами…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самое большое волшебство на свете…»  </a:t>
            </a:r>
            <a:r>
              <a:rPr lang="ru-RU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  <a:r>
              <a:rPr lang="ru-RU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Социально-</a:t>
            </a:r>
            <a:r>
              <a:rPr lang="ru-RU" sz="3200" b="1" i="1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коммукативное</a:t>
            </a:r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8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Физическое развитие</a:t>
            </a: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5233"/>
            <a:ext cx="2439374" cy="33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2908"/>
            <a:ext cx="3436556" cy="257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2" y="3573016"/>
            <a:ext cx="2560138" cy="265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</a:t>
            </a: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9492"/>
            <a:ext cx="1891477" cy="252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18" y="917431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05" y="3212976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4" y="1484784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80266"/>
            <a:ext cx="1945898" cy="259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98853"/>
            <a:ext cx="2286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28"/>
            <a:ext cx="1866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4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3.Творческий  этап </a:t>
            </a: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Оформление  папки -раскладушки «Как волшебница вода помогла нам рисовать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Оформление  альбомов: Волшебное творчество (работы детей в группе), «Помощница вода», «Изучаем свойства воды с тетушкой совой»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Тематическая выставка «Волшебное творчество»;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</a:t>
            </a:r>
            <a:r>
              <a:rPr lang="ru-RU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лэпбука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«Вода это жизнь»; «Нетрадиционные техники рисования»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Пополнение уголка по изо </a:t>
            </a:r>
            <a:r>
              <a:rPr lang="ru-RU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дид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играми.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Итоговое мероприятие проекта: «Волшебная капелька»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Презентация проекта</a:t>
            </a:r>
            <a:endParaRPr lang="ru-RU" sz="24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173"/>
            <a:ext cx="300376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4568478" cy="20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9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4077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Результативность </a:t>
            </a:r>
          </a:p>
          <a:p>
            <a:r>
              <a:rPr lang="ru-RU" sz="28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результате проведённой проектной деятельности у дошкольников :</a:t>
            </a:r>
          </a:p>
          <a:p>
            <a:endParaRPr lang="ru-RU" sz="2800" b="1" i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Систематизировались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знания детей </a:t>
            </a:r>
            <a:r>
              <a:rPr lang="ru-RU" sz="2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том, что вода нужна </a:t>
            </a:r>
            <a:r>
              <a:rPr lang="ru-RU" sz="24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sz="2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Сформировались   знания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о нетрадиционных способах рисования на воде.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Овладели  простейшими техническими приёмами работы с различными изобразительными материалами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Научились применять   самостоятельно нетрадиционную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технику рисования   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У детей появилась   потребность в изобразительном творчестве.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Повысился  познавательный интерес к изобразительному искусств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0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ходе реализации проекта пополнена развивающая среда: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" y="1005291"/>
            <a:ext cx="2355507" cy="260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71493"/>
            <a:ext cx="2670375" cy="265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81" y="764704"/>
            <a:ext cx="1783878" cy="21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9" y="4661312"/>
            <a:ext cx="2260631" cy="16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16" y="3498329"/>
            <a:ext cx="2206279" cy="165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2003" y="2469222"/>
            <a:ext cx="1438186" cy="191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5896" y="4340645"/>
            <a:ext cx="1751009" cy="257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10365" y="4325684"/>
            <a:ext cx="1877469" cy="19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1475657" y="116632"/>
            <a:ext cx="5268142" cy="2904864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7544" y="3119335"/>
            <a:ext cx="79928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Без воды угаснет каждый!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Актуальность    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00269"/>
            <a:ext cx="7704856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9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с чем  с удовольствием знакомится ребенок – это вода, она дает ему приятные ощущения, развивает различные рецепторы и предоставляет практически неограниченные возможности познавать мир и себя в нем. Вода очень удобна для    исследовательской деятельности,  обладает психотерапевтическими свойствами, снимает напряжение, способствует </a:t>
            </a:r>
            <a:r>
              <a:rPr lang="ru-RU" sz="2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релаксации. И  </a:t>
            </a:r>
            <a:r>
              <a:rPr lang="ru-RU" sz="2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ещё на воде можно рисовать.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А дети любят рисовать . Рисование карандашами, кистью требует высокого уровня владения техникой рисования. Очень часто отсутствие этих знаний и навыков быстро отбивает желание у ребенка   рисовать, поскольку в результате его усилий рисунок не  получается, Для детей рисование на воде  позволяет  преодолеть чувство страха перед неудачей в данном виде творчества ,является прекрасным инструментом развития воображения, моторики, творческого начала.  Для рисования на воде  не требуется никаких способностей и умений, даже совершенно не умея рисовать, ребёнок с первого раза создает что-то красивое. Рисуя на воде, дети не боятся  ошибиться ,так как всё можно легко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исправить.а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из ошибки  легко можно придумать  что то новое  и ребёнок обретает уверенность в себе  у него появляется интерес , а вместе с тем желание рисовать.</a:t>
            </a:r>
          </a:p>
          <a:p>
            <a:pPr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725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/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коммуникативных навыков дошкольников посредством художественно- эстетического развития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;</a:t>
            </a: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tabLst>
                <a:tab pos="1530350" algn="l"/>
              </a:tabLst>
            </a:pPr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ü"/>
              <a:tabLst>
                <a:tab pos="153035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Расширять  </a:t>
            </a:r>
            <a:r>
              <a:rPr lang="ru-RU" sz="2000" b="1" dirty="0">
                <a:latin typeface="Times New Roman"/>
                <a:ea typeface="Times New Roman"/>
              </a:rPr>
              <a:t>обобщать</a:t>
            </a:r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 систематизировать</a:t>
            </a:r>
            <a:r>
              <a:rPr lang="ru-RU" sz="2000" b="1" dirty="0">
                <a:latin typeface="Times New Roman"/>
                <a:ea typeface="Times New Roman"/>
              </a:rPr>
              <a:t> знания детей о воде, ее значении в природе   в жизни человека.</a:t>
            </a:r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 о том, что вода нужна всем.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1530350" algn="l"/>
              </a:tabLst>
            </a:pPr>
            <a:r>
              <a:rPr lang="ru-RU" sz="2000" b="1" dirty="0">
                <a:latin typeface="Times New Roman"/>
              </a:rPr>
              <a:t>Внедрить в практику работы нетрадиционные методы изобразительной деятельности рисования на воде.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Wingdings"/>
              <a:buChar char=""/>
              <a:tabLst>
                <a:tab pos="1530350" algn="l"/>
              </a:tabLst>
            </a:pPr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Развивать у детей способы познания: наблюдение, экспериментирование, сравнение, сопоставление.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1000"/>
              </a:spcAft>
              <a:buFont typeface="Wingdings"/>
              <a:buChar char=""/>
              <a:tabLst>
                <a:tab pos="1530350" algn="l"/>
              </a:tabLst>
            </a:pPr>
            <a:r>
              <a:rPr lang="ru-RU" sz="2000" b="1" dirty="0">
                <a:latin typeface="Times New Roman"/>
              </a:rPr>
              <a:t>Воспитывать любовь к рисованию через нетрадиционные техники рисования </a:t>
            </a:r>
          </a:p>
          <a:p>
            <a:pPr marL="342900" lvl="0" indent="-342900" fontAlgn="base">
              <a:spcAft>
                <a:spcPts val="1000"/>
              </a:spcAft>
              <a:buFont typeface="Wingdings"/>
              <a:buChar char=""/>
              <a:tabLst>
                <a:tab pos="1530350" algn="l"/>
              </a:tabLst>
            </a:pPr>
            <a:r>
              <a:rPr lang="ru-RU" sz="2000" b="1" dirty="0" smtClean="0">
                <a:latin typeface="Times New Roman"/>
              </a:rPr>
              <a:t>Воспитывать </a:t>
            </a:r>
            <a:r>
              <a:rPr lang="ru-RU" sz="2000" b="1" dirty="0">
                <a:latin typeface="Times New Roman"/>
              </a:rPr>
              <a:t>желание взаимодействовать со сверстниками при создании коллективных работ.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1000"/>
              </a:spcAft>
              <a:buFont typeface="Wingdings"/>
              <a:buChar char=""/>
              <a:tabLst>
                <a:tab pos="1530350" algn="l"/>
              </a:tabLst>
            </a:pPr>
            <a:r>
              <a:rPr lang="ru-RU" sz="2000" b="1" dirty="0">
                <a:latin typeface="Times New Roman"/>
              </a:rPr>
              <a:t>Воспитывать волевые качества личности ребёнка; целеустремлённость настойчивость, смелость ,способность не пугаться трудностей ,умение собирать свои усилия для достижения целей</a:t>
            </a:r>
            <a:r>
              <a:rPr lang="ru-RU" b="1" dirty="0">
                <a:latin typeface="Times New Roman"/>
              </a:rPr>
              <a:t>.</a:t>
            </a:r>
            <a:endParaRPr lang="ru-RU" b="1" dirty="0">
              <a:latin typeface="Times New Roman"/>
              <a:ea typeface="Times New Roman"/>
            </a:endParaRPr>
          </a:p>
          <a:p>
            <a:pPr lvl="0">
              <a:lnSpc>
                <a:spcPct val="80000"/>
              </a:lnSpc>
              <a:defRPr/>
            </a:pPr>
            <a:endParaRPr lang="ru-RU" b="1" i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/>
            <a:endParaRPr lang="ru-RU" b="1" i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/>
            <a:endParaRPr lang="ru-RU" b="1" i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/>
            <a:r>
              <a:rPr lang="ru-RU" b="1" i="1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i="1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980728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Систематизировать знания детей </a:t>
            </a:r>
            <a:r>
              <a:rPr lang="ru-RU" sz="2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о том, что вода нужна всем.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Сформировать  у детей  старшего дошкольного возраста знания 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нетрадиционных способах рисования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Овладеть  простейшими техническими приёмами работы с различными изобразительными материалами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применять умение детей самостоятельно выбрать  нетрадиционную  технику рисования   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 детей появиться   потребность в изобразительном творчестве.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Повыситься  познавательный интерес к изобразительному искусству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941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7998060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1.Мотивационный этап 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429000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Определение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и задач проекта;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плана проекта;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Поисковая работа по подбору иллюстративного материала по теме проекта;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и приобретение игрового материала;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Подборка художественной литературы по теме проекта;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Подборка бесед по теме проекта.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родителей;</a:t>
            </a:r>
            <a:endParaRPr lang="ru-RU" sz="24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2860" cy="36004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Участники проекта:</a:t>
            </a:r>
            <a:endParaRPr lang="ru-RU" dirty="0"/>
          </a:p>
        </p:txBody>
      </p:sp>
      <p:pic>
        <p:nvPicPr>
          <p:cNvPr id="4" name="Picture 3" descr="C:\Users\admin\Desktop\Осень -2019\DSC02099.JPG"/>
          <p:cNvPicPr>
            <a:picLocks noChangeAspect="1" noChangeArrowheads="1"/>
          </p:cNvPicPr>
          <p:nvPr/>
        </p:nvPicPr>
        <p:blipFill>
          <a:blip r:embed="rId2" cstate="print"/>
          <a:srcRect l="27500" t="10000" r="24999"/>
          <a:stretch>
            <a:fillRect/>
          </a:stretch>
        </p:blipFill>
        <p:spPr bwMode="auto">
          <a:xfrm>
            <a:off x="251520" y="620688"/>
            <a:ext cx="1824226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5747" y="980728"/>
            <a:ext cx="4800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старшей группы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группы Специалисты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83268"/>
            <a:ext cx="3657927" cy="274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2843"/>
            <a:ext cx="3285728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684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352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предметно-содержательной области : </a:t>
            </a:r>
            <a:r>
              <a:rPr lang="ru-RU" sz="2800" b="1" i="1" u="sng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интегрированный</a:t>
            </a:r>
          </a:p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характеру доминирующей детской деятельности: </a:t>
            </a:r>
            <a:r>
              <a:rPr lang="ru-RU" sz="2800" b="1" i="1" u="sng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творческо-исследовательский</a:t>
            </a:r>
          </a:p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2800" b="1" i="1" u="sng" dirty="0" smtClean="0">
                <a:ln>
                  <a:solidFill>
                    <a:prstClr val="black"/>
                  </a:solidFill>
                </a:ln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длительности реализации: </a:t>
            </a:r>
            <a:r>
              <a:rPr lang="ru-RU" sz="2800" b="1" i="1" u="sng" dirty="0" smtClean="0">
                <a:ln>
                  <a:solidFill>
                    <a:prstClr val="black"/>
                  </a:solidFill>
                </a:ln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средней продолжительности </a:t>
            </a:r>
          </a:p>
          <a:p>
            <a:r>
              <a:rPr lang="ru-RU" sz="32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характеру координирования проекта :</a:t>
            </a:r>
          </a:p>
          <a:p>
            <a:r>
              <a:rPr lang="ru-RU" sz="2800" b="1" i="1" u="sng" dirty="0" smtClean="0">
                <a:ln>
                  <a:solidFill>
                    <a:prstClr val="black"/>
                  </a:solidFill>
                </a:ln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непосредственный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i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самостоятельной деятельности детей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16024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72962"/>
            <a:ext cx="2451869" cy="32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59" y="1340767"/>
            <a:ext cx="2430271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5" y="407707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644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«Волшебница вода»</vt:lpstr>
      <vt:lpstr>Презентация PowerPoint</vt:lpstr>
      <vt:lpstr>Актуальность     </vt:lpstr>
      <vt:lpstr>Презентация PowerPoint</vt:lpstr>
      <vt:lpstr>Планируемый результат:</vt:lpstr>
      <vt:lpstr>1.Мотивационный этап : </vt:lpstr>
      <vt:lpstr>Участники проекта:</vt:lpstr>
      <vt:lpstr>Паспорт проекта:</vt:lpstr>
      <vt:lpstr>Создание условий для самостоятельной деятельности детей </vt:lpstr>
      <vt:lpstr>Презентация PowerPoint</vt:lpstr>
      <vt:lpstr>Взаимодействие с родителями по вовлечению в образовательный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Проблемно-деятельностный -этап  Познавательное развитие: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реализации проекта пополнена развивающая среда: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а</cp:lastModifiedBy>
  <cp:revision>119</cp:revision>
  <dcterms:created xsi:type="dcterms:W3CDTF">2014-07-31T14:00:58Z</dcterms:created>
  <dcterms:modified xsi:type="dcterms:W3CDTF">2020-02-06T05:23:27Z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