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81" r:id="rId8"/>
    <p:sldId id="264" r:id="rId9"/>
    <p:sldId id="265" r:id="rId10"/>
    <p:sldId id="266" r:id="rId11"/>
    <p:sldId id="285" r:id="rId12"/>
    <p:sldId id="267" r:id="rId13"/>
    <p:sldId id="270" r:id="rId14"/>
    <p:sldId id="272" r:id="rId15"/>
    <p:sldId id="284" r:id="rId16"/>
    <p:sldId id="286" r:id="rId17"/>
    <p:sldId id="283" r:id="rId18"/>
    <p:sldId id="282" r:id="rId19"/>
    <p:sldId id="287" r:id="rId20"/>
    <p:sldId id="288" r:id="rId21"/>
    <p:sldId id="273" r:id="rId22"/>
    <p:sldId id="280" r:id="rId23"/>
    <p:sldId id="289" r:id="rId24"/>
    <p:sldId id="268" r:id="rId25"/>
    <p:sldId id="269" r:id="rId26"/>
    <p:sldId id="290" r:id="rId27"/>
    <p:sldId id="275" r:id="rId28"/>
    <p:sldId id="274" r:id="rId29"/>
    <p:sldId id="279" r:id="rId30"/>
    <p:sldId id="257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C7B6-DC15-4DA9-9CED-125B08033E19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52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68.jpeg"/><Relationship Id="rId7" Type="http://schemas.openxmlformats.org/officeDocument/2006/relationships/image" Target="../media/image9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Кудряшка\Рабочий стол\0002-003-.jpg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7416824" cy="18573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2200" b="1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казенное   дошкольное образовательное  </a:t>
            </a:r>
            <a:br>
              <a:rPr lang="ru-RU" sz="2200" b="1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учреждение </a:t>
            </a:r>
            <a:r>
              <a:rPr lang="ru-RU" sz="2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детский сад № 6 г. Татарска  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243738" cy="2802042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sz="8400" b="1" dirty="0" smtClean="0">
                <a:solidFill>
                  <a:srgbClr val="073E87"/>
                </a:solidFill>
                <a:latin typeface="Monotype Corsiva" pitchFamily="66" charset="0"/>
              </a:rPr>
              <a:t>Презентация к проекту </a:t>
            </a:r>
            <a:endParaRPr lang="ru-RU" sz="8400" b="1" dirty="0">
              <a:solidFill>
                <a:srgbClr val="073E87"/>
              </a:solidFill>
              <a:latin typeface="Monotype Corsiva" pitchFamily="66" charset="0"/>
            </a:endParaRPr>
          </a:p>
          <a:p>
            <a:pPr lvl="0">
              <a:buClr>
                <a:srgbClr val="31B6FD"/>
              </a:buClr>
              <a:buSzPct val="100000"/>
            </a:pPr>
            <a:r>
              <a:rPr lang="ru-RU" sz="8400" b="1" dirty="0">
                <a:solidFill>
                  <a:srgbClr val="073E87"/>
                </a:solidFill>
                <a:latin typeface="Monotype Corsiva" pitchFamily="66" charset="0"/>
              </a:rPr>
              <a:t>«Книжки первые мои</a:t>
            </a:r>
            <a:r>
              <a:rPr lang="ru-RU" sz="8400" b="1" dirty="0" smtClean="0">
                <a:solidFill>
                  <a:srgbClr val="073E87"/>
                </a:solidFill>
                <a:latin typeface="Monotype Corsiva" pitchFamily="66" charset="0"/>
              </a:rPr>
              <a:t>!» </a:t>
            </a:r>
            <a:endParaRPr lang="ru-RU" sz="8400" dirty="0">
              <a:solidFill>
                <a:srgbClr val="073E87"/>
              </a:solidFill>
              <a:latin typeface="Monotype Corsiva" pitchFamily="66" charset="0"/>
            </a:endParaRPr>
          </a:p>
          <a:p>
            <a:r>
              <a:rPr lang="ru-RU" sz="4600" dirty="0" smtClean="0">
                <a:solidFill>
                  <a:schemeClr val="tx1"/>
                </a:solidFill>
                <a:latin typeface="Monotype Corsiva" pitchFamily="66" charset="0"/>
              </a:rPr>
              <a:t>(</a:t>
            </a:r>
            <a:r>
              <a:rPr lang="ru-RU" sz="5800" dirty="0" smtClean="0">
                <a:solidFill>
                  <a:schemeClr val="tx1"/>
                </a:solidFill>
                <a:latin typeface="Monotype Corsiva" pitchFamily="66" charset="0"/>
              </a:rPr>
              <a:t>по произведениям А. </a:t>
            </a:r>
            <a:r>
              <a:rPr lang="ru-RU" sz="5800" dirty="0" err="1" smtClean="0">
                <a:solidFill>
                  <a:schemeClr val="tx1"/>
                </a:solidFill>
                <a:latin typeface="Monotype Corsiva" pitchFamily="66" charset="0"/>
              </a:rPr>
              <a:t>Барто</a:t>
            </a:r>
            <a:r>
              <a:rPr lang="ru-RU" sz="5800" dirty="0" smtClean="0">
                <a:solidFill>
                  <a:schemeClr val="tx1"/>
                </a:solidFill>
                <a:latin typeface="Monotype Corsiva" pitchFamily="66" charset="0"/>
              </a:rPr>
              <a:t>)                                 </a:t>
            </a:r>
          </a:p>
          <a:p>
            <a:r>
              <a:rPr lang="ru-RU" sz="5800" dirty="0" smtClean="0">
                <a:solidFill>
                  <a:srgbClr val="FF0000"/>
                </a:solidFill>
                <a:latin typeface="Monotype Corsiva" pitchFamily="66" charset="0"/>
              </a:rPr>
              <a:t>1 младшая группа</a:t>
            </a:r>
          </a:p>
          <a:p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    </a:t>
            </a:r>
          </a:p>
          <a:p>
            <a:pPr algn="r"/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215082"/>
            <a:ext cx="2071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200" b="1" dirty="0">
                <a:latin typeface="Monotype Corsiva" pitchFamily="66" charset="0"/>
              </a:rPr>
              <a:t>г. </a:t>
            </a:r>
            <a:r>
              <a:rPr lang="ru-RU" sz="2200" b="1" dirty="0" smtClean="0">
                <a:latin typeface="Monotype Corsiva" pitchFamily="66" charset="0"/>
              </a:rPr>
              <a:t>Татарск 2024 г</a:t>
            </a:r>
            <a:endParaRPr lang="ru-RU" sz="2200" b="1" dirty="0"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14876" y="4857760"/>
            <a:ext cx="3143272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645024"/>
            <a:ext cx="439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Выполнила</a:t>
            </a:r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ru-RU" sz="2200" b="1" dirty="0" err="1" smtClean="0">
                <a:solidFill>
                  <a:schemeClr val="tx1"/>
                </a:solidFill>
                <a:latin typeface="Monotype Corsiva" pitchFamily="66" charset="0"/>
              </a:rPr>
              <a:t>Люсова</a:t>
            </a:r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</a:rPr>
              <a:t> Дина Григорьевна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</a:rPr>
              <a:t>воспитатель высшей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</a:rPr>
              <a:t>квалифицированной   категории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1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030" y="4137475"/>
            <a:ext cx="314324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208912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/>
                <a:cs typeface="Times New Roman"/>
              </a:rPr>
              <a:t>Педагогам: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Times New Roman"/>
                <a:cs typeface="Times New Roman"/>
              </a:rPr>
              <a:t>	Применить практический </a:t>
            </a:r>
            <a:r>
              <a:rPr lang="ru-RU" sz="2000" dirty="0" smtClean="0">
                <a:ea typeface="Times New Roman"/>
                <a:cs typeface="Times New Roman"/>
              </a:rPr>
              <a:t>принцип  обучения</a:t>
            </a:r>
            <a:r>
              <a:rPr lang="ru-RU" sz="2000" dirty="0">
                <a:ea typeface="Times New Roman"/>
                <a:cs typeface="Times New Roman"/>
              </a:rPr>
              <a:t>, через проведение открытого занятия;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Times New Roman"/>
                <a:cs typeface="Times New Roman"/>
              </a:rPr>
              <a:t>	Повысить уровень педагогической компетентности в области речевого развития и художественно- эстетического развития;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Times New Roman"/>
                <a:cs typeface="Times New Roman"/>
              </a:rPr>
              <a:t>	Обогатить образовательную среду группы необходимым оборудованием;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Times New Roman"/>
                <a:cs typeface="Times New Roman"/>
              </a:rPr>
              <a:t>	Пополнить учебно-методическую базу в данном направлении.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21" y="3303562"/>
            <a:ext cx="1894338" cy="30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349743" cy="313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45" y="3378739"/>
            <a:ext cx="2425133" cy="323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316707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8600"/>
            <a:ext cx="8280920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b="1" i="1" dirty="0">
                <a:solidFill>
                  <a:srgbClr val="FF0000"/>
                </a:solidFill>
                <a:ea typeface="Times New Roman"/>
                <a:cs typeface="Times New Roman"/>
              </a:rPr>
              <a:t>Приемы реализации проекта: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ea typeface="Times New Roman"/>
                <a:cs typeface="Times New Roman"/>
              </a:rPr>
              <a:t>беседы, рассматривание иллюстраций, презентации, набор игрушек, фонограммы к драматизациям;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ea typeface="Times New Roman"/>
                <a:cs typeface="Times New Roman"/>
              </a:rPr>
              <a:t>чтение художественной литературы, слушание музыкальных произведений; подвижные и сюжетно-ролевые игры, дидактические игры; встречи с родителями детей.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8288"/>
            <a:ext cx="2827040" cy="37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48" y="2564904"/>
            <a:ext cx="587628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316707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8600"/>
            <a:ext cx="7272808" cy="1516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ts val="1595"/>
              </a:lnSpc>
              <a:spcBef>
                <a:spcPts val="2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Условия</a:t>
            </a:r>
            <a:r>
              <a:rPr lang="ru-RU" sz="2000" b="1" spc="-65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реализации</a:t>
            </a:r>
            <a:r>
              <a:rPr lang="ru-RU" sz="2000" b="1" spc="-7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проекта</a:t>
            </a:r>
            <a:endParaRPr lang="ru-RU" sz="2000" b="1" dirty="0">
              <a:ea typeface="Times New Roman"/>
            </a:endParaRPr>
          </a:p>
          <a:p>
            <a:pPr marL="342900" lvl="0" indent="-342900">
              <a:lnSpc>
                <a:spcPct val="98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/>
              </a:rPr>
              <a:t>Заинтересованность детей и родителей;</a:t>
            </a:r>
            <a:r>
              <a:rPr lang="ru-RU" sz="2000" spc="5" dirty="0">
                <a:ea typeface="Times New Roman"/>
              </a:rPr>
              <a:t> </a:t>
            </a:r>
            <a:endParaRPr lang="ru-RU" sz="2000" spc="5" dirty="0" smtClean="0">
              <a:ea typeface="Times New Roman"/>
            </a:endParaRPr>
          </a:p>
          <a:p>
            <a:pPr marL="342900" lvl="0" indent="-342900">
              <a:lnSpc>
                <a:spcPct val="98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a typeface="Times New Roman"/>
              </a:rPr>
              <a:t>Регулярность</a:t>
            </a:r>
            <a:r>
              <a:rPr lang="ru-RU" sz="2000" spc="-40" dirty="0" smtClean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и</a:t>
            </a:r>
            <a:r>
              <a:rPr lang="ru-RU" sz="2000" spc="-55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систематичность</a:t>
            </a:r>
            <a:r>
              <a:rPr lang="ru-RU" sz="2000" spc="-35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работы;</a:t>
            </a:r>
          </a:p>
          <a:p>
            <a:pPr marL="342900" lvl="0" indent="-342900">
              <a:spcBef>
                <a:spcPts val="2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/>
              </a:rPr>
              <a:t>Индивидуальная</a:t>
            </a:r>
            <a:r>
              <a:rPr lang="ru-RU" sz="2000" spc="-35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работа</a:t>
            </a:r>
            <a:r>
              <a:rPr lang="ru-RU" sz="2000" spc="-3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с</a:t>
            </a:r>
            <a:r>
              <a:rPr lang="ru-RU" sz="2000" spc="-35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каждым</a:t>
            </a:r>
            <a:r>
              <a:rPr lang="ru-RU" sz="2000" spc="-4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ребенком</a:t>
            </a:r>
            <a:r>
              <a:rPr lang="ru-RU" sz="2000" spc="-4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и</a:t>
            </a:r>
            <a:r>
              <a:rPr lang="ru-RU" sz="2000" spc="-25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его</a:t>
            </a:r>
            <a:r>
              <a:rPr lang="ru-RU" sz="2000" spc="-5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семьей;</a:t>
            </a:r>
            <a:r>
              <a:rPr lang="ru-RU" sz="2000" spc="-335" dirty="0">
                <a:ea typeface="Times New Roman"/>
              </a:rPr>
              <a:t> </a:t>
            </a:r>
            <a:endParaRPr lang="ru-RU" sz="2000" dirty="0">
              <a:ea typeface="Times New Roman"/>
            </a:endParaRPr>
          </a:p>
          <a:p>
            <a:pPr marL="342900" lvl="0" indent="-342900">
              <a:spcBef>
                <a:spcPts val="2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/>
              </a:rPr>
              <a:t>Осуществление</a:t>
            </a:r>
            <a:r>
              <a:rPr lang="ru-RU" sz="2000" spc="-1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через</a:t>
            </a:r>
            <a:r>
              <a:rPr lang="ru-RU" sz="2000" spc="2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все</a:t>
            </a:r>
            <a:r>
              <a:rPr lang="ru-RU" sz="2000" spc="-15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виды</a:t>
            </a:r>
            <a:r>
              <a:rPr lang="ru-RU" sz="2000" spc="5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деятельности</a:t>
            </a:r>
            <a:r>
              <a:rPr lang="ru-RU" sz="2000" dirty="0">
                <a:solidFill>
                  <a:srgbClr val="0E233D"/>
                </a:solidFill>
                <a:ea typeface="Times New Roman"/>
              </a:rPr>
              <a:t>.</a:t>
            </a:r>
            <a:endParaRPr lang="ru-RU" sz="2000" dirty="0">
              <a:effectLst/>
              <a:ea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1" y="1824792"/>
            <a:ext cx="2295493" cy="328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14" y="1503482"/>
            <a:ext cx="2720178" cy="36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14" y="3429000"/>
            <a:ext cx="4380971" cy="328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256"/>
            <a:ext cx="3214678" cy="257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60649"/>
            <a:ext cx="8280920" cy="286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Этапы реализации проекта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Реализация проекта осуществляется в 3 этапа.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Этап 1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- мотивационный, включает в себя: разработка схемы реализации проекта, обогащение предметно-развивающей среды по теме проекта, постановка проблемной ситуации.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Этап 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– проблемно -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деятельностный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реализация проекта.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Этап 3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- творческий: открытое занятие, подведение итогов.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70163"/>
            <a:ext cx="222355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7146"/>
            <a:ext cx="3466604" cy="341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31" y="3717032"/>
            <a:ext cx="2883093" cy="265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-48173" y="71217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7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00760" y="4071942"/>
            <a:ext cx="314324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258532"/>
            <a:ext cx="73208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 этап мотивационный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56" y="4360119"/>
            <a:ext cx="2946271" cy="220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85" y="537624"/>
            <a:ext cx="2136932" cy="3109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5597"/>
            <a:ext cx="4032932" cy="30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94" y="1801112"/>
            <a:ext cx="3148997" cy="215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46" y="3747632"/>
            <a:ext cx="2147256" cy="1998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9" y="3959639"/>
            <a:ext cx="3963939" cy="261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-48173" y="71217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7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00760" y="4071942"/>
            <a:ext cx="314324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258532"/>
            <a:ext cx="73208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Работа с родителями: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2" y="801671"/>
            <a:ext cx="2814783" cy="375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6824"/>
            <a:ext cx="3793373" cy="287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72" y="3356992"/>
            <a:ext cx="4528900" cy="339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-29043" y="71217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7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00760" y="4071942"/>
            <a:ext cx="314324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66075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Речевое</a:t>
            </a:r>
            <a:r>
              <a:rPr lang="ru-RU" sz="2400" b="1" spc="-3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0217"/>
            <a:ext cx="3263458" cy="3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8282"/>
            <a:ext cx="5065498" cy="282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71217"/>
            <a:ext cx="56772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0000"/>
                </a:solidFill>
                <a:ea typeface="Times New Roman"/>
                <a:cs typeface="Times New Roman"/>
              </a:rPr>
              <a:t>2 этап - проблемно-деятельный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367339" cy="309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81" y="4071942"/>
            <a:ext cx="2804451" cy="277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3872" y="71217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7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00760" y="4071942"/>
            <a:ext cx="314324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67216"/>
            <a:ext cx="5373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Речевое</a:t>
            </a:r>
            <a:r>
              <a:rPr lang="ru-RU" sz="2400" b="1" spc="-3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74"/>
            <a:ext cx="2921698" cy="38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7480"/>
            <a:ext cx="3409952" cy="34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52" y="3861048"/>
            <a:ext cx="3876696" cy="28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-48173" y="71217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7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952587" y="3717032"/>
            <a:ext cx="314324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188640"/>
            <a:ext cx="696082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Познавательное</a:t>
            </a:r>
            <a:r>
              <a:rPr lang="ru-RU" sz="2800" b="1" spc="-25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8458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508794" cy="334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1066"/>
            <a:ext cx="4009246" cy="300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6561"/>
            <a:ext cx="3039164" cy="321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-48173" y="71217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7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00760" y="4071942"/>
            <a:ext cx="314324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1217"/>
            <a:ext cx="5640999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Познавательное</a:t>
            </a:r>
            <a:r>
              <a:rPr lang="ru-RU" sz="2400" b="1" spc="-25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10866"/>
            <a:ext cx="5043727" cy="29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1" y="646312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3833"/>
            <a:ext cx="3613536" cy="300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26769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973470"/>
            <a:ext cx="4211960" cy="303159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Знают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взрослые и дети,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Книга — лучший друг на свете.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И про Таню, и про мишку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Малышу расскажет книжка.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На страницах Колобок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Нам откроет 100 дорог,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В мир волшебный отведет,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Сказку каждому найдет.</a:t>
            </a:r>
            <a:br>
              <a:rPr lang="ru-RU" sz="2200" dirty="0">
                <a:solidFill>
                  <a:srgbClr val="002060"/>
                </a:solidFill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А. Макарычев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0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256"/>
            <a:ext cx="30003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188640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Проект «Книжки первые мои!»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0" y="1046332"/>
            <a:ext cx="4167999" cy="4519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-48173" y="94934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7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00760" y="4071942"/>
            <a:ext cx="314324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712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-5" dirty="0">
                <a:solidFill>
                  <a:srgbClr val="FF0000"/>
                </a:solidFill>
                <a:ea typeface="Calibri"/>
                <a:cs typeface="Times New Roman"/>
              </a:rPr>
              <a:t>Социально-коммуникативное</a:t>
            </a:r>
            <a:r>
              <a:rPr lang="ru-RU" sz="2400" b="1" spc="-335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7104"/>
            <a:ext cx="3993322" cy="29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6" y="3717032"/>
            <a:ext cx="3600399" cy="305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23934"/>
            <a:ext cx="2543881" cy="33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66" y="465615"/>
            <a:ext cx="3115956" cy="32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5569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0"/>
            <a:ext cx="637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5" dirty="0">
                <a:solidFill>
                  <a:srgbClr val="FF0000"/>
                </a:solidFill>
                <a:ea typeface="Calibri"/>
                <a:cs typeface="Times New Roman"/>
              </a:rPr>
              <a:t>Социально-коммуникативное</a:t>
            </a:r>
            <a:r>
              <a:rPr lang="ru-RU" sz="2400" b="1" spc="-335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69" y="0"/>
            <a:ext cx="2992789" cy="37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9" y="641905"/>
            <a:ext cx="3279961" cy="43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81" y="3284984"/>
            <a:ext cx="3940067" cy="342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3" y="188640"/>
            <a:ext cx="5054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5" dirty="0">
                <a:solidFill>
                  <a:srgbClr val="FF0000"/>
                </a:solidFill>
                <a:ea typeface="Calibri"/>
                <a:cs typeface="Times New Roman"/>
              </a:rPr>
              <a:t>Художественно-эстетическое</a:t>
            </a:r>
            <a:r>
              <a:rPr lang="ru-RU" sz="2400" b="1" spc="-335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2" y="739665"/>
            <a:ext cx="3961408" cy="29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94" y="476672"/>
            <a:ext cx="3487581" cy="228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4" y="3710721"/>
            <a:ext cx="3457352" cy="252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94" y="3284984"/>
            <a:ext cx="3525681" cy="310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9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3_5a6d72612d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264320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01" y="77126"/>
            <a:ext cx="5647198" cy="336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43642"/>
            <a:ext cx="3925671" cy="358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8166"/>
            <a:ext cx="3168352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4371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293" y="4071942"/>
            <a:ext cx="359570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116632"/>
            <a:ext cx="4481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Физическое</a:t>
            </a:r>
            <a:r>
              <a:rPr lang="ru-RU" sz="2400" b="1" spc="-3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2" y="753281"/>
            <a:ext cx="3024336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18" y="116632"/>
            <a:ext cx="3369218" cy="33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12" y="3356992"/>
            <a:ext cx="2883823" cy="33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72710"/>
            <a:ext cx="4000629" cy="300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2762257" cy="239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16632"/>
            <a:ext cx="8136904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Создание условий для самостоятельной деятельности детей: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81" y="476671"/>
            <a:ext cx="289207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12" y="3845564"/>
            <a:ext cx="2121704" cy="282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4956"/>
            <a:ext cx="4464496" cy="300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8" y="652582"/>
            <a:ext cx="4042904" cy="30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2056" y="8766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3_5a6d72612d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264320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09" y="307227"/>
            <a:ext cx="3263864" cy="341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3" y="332656"/>
            <a:ext cx="3811365" cy="2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86" y="3400408"/>
            <a:ext cx="2814297" cy="296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14" y="3400408"/>
            <a:ext cx="2395059" cy="319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8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15616" y="44624"/>
            <a:ext cx="662473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Вовлечение родителей в образовательный процесс: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989"/>
            <a:ext cx="1905202" cy="28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3179"/>
            <a:ext cx="2361116" cy="314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65" y="836712"/>
            <a:ext cx="2061816" cy="274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9" y="2636912"/>
            <a:ext cx="2485002" cy="33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78304"/>
            <a:ext cx="2394992" cy="31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Кудряшка\Рабочий стол\img1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143380"/>
            <a:ext cx="28574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188640"/>
            <a:ext cx="5472608" cy="3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95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этап</a:t>
            </a:r>
            <a:r>
              <a:rPr lang="ru-RU" sz="2400" b="1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ru-RU" sz="2400" b="1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творческий</a:t>
            </a: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5315"/>
            <a:ext cx="4453096" cy="343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38" y="355159"/>
            <a:ext cx="3637061" cy="272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0318"/>
            <a:ext cx="2679555" cy="20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07096"/>
            <a:ext cx="2748980" cy="264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220318"/>
            <a:ext cx="1992209" cy="24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3_5a6d72612d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264320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439248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Результаты проекта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4277"/>
            <a:ext cx="24187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96" y="754277"/>
            <a:ext cx="4394507" cy="26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92" y="3801248"/>
            <a:ext cx="3385344" cy="25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210054" cy="32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" y="3791898"/>
            <a:ext cx="2203008" cy="29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Паспорт проекта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501811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i="1" u="sng" dirty="0">
                <a:solidFill>
                  <a:srgbClr val="FF0000"/>
                </a:solidFill>
                <a:ea typeface="Times New Roman"/>
                <a:cs typeface="Times New Roman"/>
              </a:rPr>
              <a:t>Интеграция образовательных областей</a:t>
            </a:r>
            <a:r>
              <a:rPr lang="ru-RU" sz="2000" b="1" dirty="0">
                <a:solidFill>
                  <a:srgbClr val="FF0000"/>
                </a:solidFill>
                <a:ea typeface="Times New Roman"/>
                <a:cs typeface="Times New Roman"/>
              </a:rPr>
              <a:t>: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речевое развитие, познавательное развитие, социально-коммуникативное развитие, художественно-эстетическое развитие.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i="1" u="sng" dirty="0">
                <a:solidFill>
                  <a:srgbClr val="FF0000"/>
                </a:solidFill>
                <a:ea typeface="Times New Roman"/>
                <a:cs typeface="Times New Roman"/>
              </a:rPr>
              <a:t>Тип проекта: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 информационно-творческий, краткосрочный, групповой.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i="1" u="sng" dirty="0">
                <a:solidFill>
                  <a:srgbClr val="FF0000"/>
                </a:solidFill>
                <a:ea typeface="Times New Roman"/>
                <a:cs typeface="Times New Roman"/>
              </a:rPr>
              <a:t>Участники проекта: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 воспитатели, воспитанники </a:t>
            </a:r>
            <a:endParaRPr lang="ru-RU" sz="2000" b="1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1 </a:t>
            </a:r>
            <a:r>
              <a:rPr lang="ru-RU" sz="2000" b="1" dirty="0">
                <a:solidFill>
                  <a:srgbClr val="002060"/>
                </a:solidFill>
                <a:ea typeface="Times New Roman"/>
                <a:cs typeface="Times New Roman"/>
              </a:rPr>
              <a:t>младшей группы и их родители.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675"/>
              </a:spcAft>
            </a:pPr>
            <a:r>
              <a:rPr lang="ru-RU" sz="2000" b="1" i="1" u="sng" dirty="0">
                <a:solidFill>
                  <a:srgbClr val="FF0000"/>
                </a:solidFill>
                <a:ea typeface="Times New Roman"/>
                <a:cs typeface="Times New Roman"/>
              </a:rPr>
              <a:t>Срок реализации:</a:t>
            </a:r>
            <a:r>
              <a:rPr lang="ru-RU" sz="2000" b="1" u="sng" dirty="0">
                <a:solidFill>
                  <a:srgbClr val="FF0000"/>
                </a:solidFill>
                <a:ea typeface="Times New Roman"/>
                <a:cs typeface="Times New Roman"/>
              </a:rPr>
              <a:t> </a:t>
            </a:r>
            <a:r>
              <a:rPr lang="ru-RU" sz="2000" b="1" u="sng" dirty="0">
                <a:solidFill>
                  <a:srgbClr val="002060"/>
                </a:solidFill>
                <a:ea typeface="Times New Roman"/>
                <a:cs typeface="Times New Roman"/>
              </a:rPr>
              <a:t>март, апрель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7364"/>
            <a:ext cx="3462512" cy="41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8367"/>
            <a:ext cx="2911457" cy="31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107504" y="-810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-8099"/>
            <a:ext cx="6048673" cy="628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Литература: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Documents and Settings\Кудряшка\Рабочий стол\3_5a6d72612d8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4941168"/>
            <a:ext cx="2519264" cy="221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640960" cy="659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Власенко О.П., Павлова О.В. Комплексные занятия по программе «От рождения до школы» под редакцией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Н.Е.Вераксы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Т.С.Комаровой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М.А.Васильевой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Группа раннего возраста. - Волгоград: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Методкнига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Гербова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В.В. Развитие речи в ясельных группах детского сада. - М.: Мозаика-Синтез, 2022.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Губанова Н.Ф. Развитие игровой деятельности: Вторая группа раннего возраста. - М.: Мозаика-Синтез, 2014.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Лайзане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С.Я. Физическая культура для малышей. - М: «Просвещение», 1978.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Найбауэр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А.В., Куракина О.В. Развивающие игровые сеансы в ясельных группах детского сада. Конспекты занятий с детьми 1 - 3 лет. - 2-е изд.,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испр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и доп. - М: МОЗАИКА-СИНТЕЗ, 2022. - 336 с.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Сыпченко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Е.А. Инновационные педагогические технологии. Метод проектов в ДОУ. - СПб.: ООО «ИЗДАТЕЛЬСТВО «ДЕТСТВО-ПРЕСС», 2012.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Теплюк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С.Н. Игры-занятия на прогулке с малышами: Для занятий с детьми 2-4 лет. - М.: Мозаика-Синтез, 2014.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Федорова С.Ю. Примерные планы физкультурных занятий с детьми 2-3 лет. Вторая группа раннего возраста. - М.: МОЗАИКА-СИНТЕЗ, 2018. - 88 с.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igrushki.jpg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496" y="214290"/>
            <a:ext cx="4071966" cy="2357454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Спасибо за    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3441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0270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Актуальность</a:t>
            </a:r>
            <a:r>
              <a:rPr lang="ru-RU" sz="16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Определяется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: потребностью речевого развития детей раннего возраста посредством художественного слова. Стихи для детей - один из самых первых и простых опытов знакомства с книгами. Часто ещё до того, как он сможет прочитать их самостоятельно, малыш слышит эти стихи от взрослых и выучивает их наизусть. Они формируют представления маленького человека, о мире начиная с самых простых вещей, например игрушек. Стихи А. Л.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Барто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способствуют воспитанию любви к окружающему миру, помогают воспитывать лучшие нравственные качества: честность, отзывчивость, трудолюбие, вежливость, любовь к природе и бережное отношение к игрушкам.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97943"/>
            <a:ext cx="2099309" cy="34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05116"/>
            <a:ext cx="3395665" cy="287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Documents and Settings\Кудряшка\Рабочий стол\100558222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3933056"/>
            <a:ext cx="1995704" cy="19945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332657"/>
            <a:ext cx="8390736" cy="187220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проекта: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научить детей бережно относиться к игрушкам, привить маленьким детям любовь к книгам, помочь детям запомнить стихотворения из цикла «Игрушки» Агнии Львовны </a:t>
            </a:r>
            <a:r>
              <a:rPr lang="ru-RU" sz="2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Барто</a:t>
            </a:r>
            <a:r>
              <a:rPr lang="ru-RU" sz="2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формировать умение рассказывать их наизусть.</a:t>
            </a:r>
            <a:endParaRPr lang="ru-RU" sz="2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76989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09" y="3140968"/>
            <a:ext cx="3108581" cy="328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84976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Задачи для детей:</a:t>
            </a:r>
          </a:p>
          <a:p>
            <a:r>
              <a:rPr lang="ru-RU" sz="2000" b="1" u="sng" dirty="0"/>
              <a:t>Обучающие:</a:t>
            </a:r>
          </a:p>
          <a:p>
            <a:r>
              <a:rPr lang="ru-RU" sz="2000" dirty="0" smtClean="0"/>
              <a:t>•	познакомить </a:t>
            </a:r>
            <a:r>
              <a:rPr lang="ru-RU" sz="2000" dirty="0"/>
              <a:t>детей с поэзией Агнии </a:t>
            </a:r>
            <a:r>
              <a:rPr lang="ru-RU" sz="2000" dirty="0" err="1"/>
              <a:t>Барто</a:t>
            </a:r>
            <a:r>
              <a:rPr lang="ru-RU" sz="2000" dirty="0"/>
              <a:t>, цикл «Игрушки»;</a:t>
            </a:r>
          </a:p>
          <a:p>
            <a:r>
              <a:rPr lang="ru-RU" sz="2000" dirty="0" smtClean="0"/>
              <a:t>•	закрепить </a:t>
            </a:r>
            <a:r>
              <a:rPr lang="ru-RU" sz="2000" dirty="0"/>
              <a:t>у детей понятие «игрушка»;</a:t>
            </a:r>
          </a:p>
          <a:p>
            <a:r>
              <a:rPr lang="ru-RU" sz="2000" dirty="0" smtClean="0"/>
              <a:t>•	расширить </a:t>
            </a:r>
            <a:r>
              <a:rPr lang="ru-RU" sz="2000" dirty="0"/>
              <a:t>представления об игрушках.</a:t>
            </a:r>
          </a:p>
          <a:p>
            <a:r>
              <a:rPr lang="ru-RU" sz="2000" b="1" u="sng" dirty="0"/>
              <a:t>Развивающие:</a:t>
            </a:r>
          </a:p>
          <a:p>
            <a:r>
              <a:rPr lang="ru-RU" sz="2000" dirty="0" smtClean="0"/>
              <a:t>•	вызвать </a:t>
            </a:r>
            <a:r>
              <a:rPr lang="ru-RU" sz="2000" dirty="0"/>
              <a:t>желание и интерес использовать игрушку по назначению;</a:t>
            </a:r>
          </a:p>
          <a:p>
            <a:r>
              <a:rPr lang="ru-RU" sz="2000" dirty="0" smtClean="0"/>
              <a:t>•	формировать </a:t>
            </a:r>
            <a:r>
              <a:rPr lang="ru-RU" sz="2000" dirty="0"/>
              <a:t>умение читать стихи наизусть, не торопясь, четко выговаривая слова, окончания слов;</a:t>
            </a:r>
          </a:p>
          <a:p>
            <a:r>
              <a:rPr lang="ru-RU" sz="2000" dirty="0" smtClean="0"/>
              <a:t>•	развивать </a:t>
            </a:r>
            <a:r>
              <a:rPr lang="ru-RU" sz="2000" dirty="0"/>
              <a:t>умения передавать образ героя речью, движениями, жестами, мимикой.</a:t>
            </a:r>
          </a:p>
          <a:p>
            <a:r>
              <a:rPr lang="ru-RU" sz="2000" dirty="0" smtClean="0"/>
              <a:t>•	развивать </a:t>
            </a:r>
            <a:r>
              <a:rPr lang="ru-RU" sz="2000" dirty="0"/>
              <a:t>коммуникативные навыки.</a:t>
            </a:r>
          </a:p>
          <a:p>
            <a:r>
              <a:rPr lang="ru-RU" sz="2000" b="1" u="sng" dirty="0"/>
              <a:t>Воспитывающие:</a:t>
            </a:r>
          </a:p>
          <a:p>
            <a:r>
              <a:rPr lang="ru-RU" sz="2000" dirty="0"/>
              <a:t>•	воспитывать умение слушать, запоминать небольшое по объему стихотворение;</a:t>
            </a:r>
          </a:p>
          <a:p>
            <a:r>
              <a:rPr lang="ru-RU" sz="2000" dirty="0"/>
              <a:t>•	учить детей играть вместе, не мешать друг другу, не ссорится.</a:t>
            </a:r>
          </a:p>
          <a:p>
            <a:r>
              <a:rPr lang="ru-RU" sz="2000" dirty="0"/>
              <a:t>•	воспитывать бережное отношение к игрушкам и привычку убирать их на место.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0013-027-.jpg"/>
          <p:cNvPicPr/>
          <p:nvPr/>
        </p:nvPicPr>
        <p:blipFill>
          <a:blip r:embed="rId2">
            <a:lum/>
          </a:blip>
          <a:srcRect r="29809"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1714488"/>
            <a:ext cx="4214842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3816424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>
                <a:solidFill>
                  <a:srgbClr val="FF0000"/>
                </a:solidFill>
                <a:latin typeface="+mn-lt"/>
              </a:rPr>
              <a:t>Для родителей: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 	</a:t>
            </a:r>
            <a:r>
              <a:rPr lang="ru-RU" sz="2000" dirty="0">
                <a:latin typeface="+mn-lt"/>
              </a:rPr>
              <a:t>обогащение родительского опыта приёмами взаимодействия и сотрудничества с ребенком в семье;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	повышать компетентность родителей при выборе книг и игрушки;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	повышать компетентность родителей в процессе взаимодействия педагог-дети-родители в реализации проекта.</a:t>
            </a:r>
            <a:br>
              <a:rPr lang="ru-RU" sz="2000" dirty="0">
                <a:latin typeface="+mn-lt"/>
              </a:rPr>
            </a:br>
            <a:r>
              <a:rPr lang="ru-RU" sz="2000" b="1" u="sng" dirty="0">
                <a:solidFill>
                  <a:srgbClr val="FF0000"/>
                </a:solidFill>
                <a:latin typeface="+mn-lt"/>
              </a:rPr>
              <a:t>Для педагогов: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+mn-lt"/>
              </a:rPr>
            </a:br>
            <a:r>
              <a:rPr lang="ru-RU" sz="2000" dirty="0">
                <a:latin typeface="+mn-lt"/>
              </a:rPr>
              <a:t> 	формировать представления о вопросах </a:t>
            </a:r>
            <a:r>
              <a:rPr lang="ru-RU" sz="2000" dirty="0" err="1">
                <a:latin typeface="+mn-lt"/>
              </a:rPr>
              <a:t>здоровьесбережения</a:t>
            </a:r>
            <a:r>
              <a:rPr lang="ru-RU" sz="2000" dirty="0">
                <a:latin typeface="+mn-lt"/>
              </a:rPr>
              <a:t> детей раннего возраста в условиях Учреждения у педагогов;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	повысить уровень знаний педагогов о проблемах </a:t>
            </a:r>
            <a:r>
              <a:rPr lang="ru-RU" sz="2000" dirty="0" err="1">
                <a:latin typeface="+mn-lt"/>
              </a:rPr>
              <a:t>здоровьесбережения</a:t>
            </a:r>
            <a:r>
              <a:rPr lang="ru-RU" sz="2000" dirty="0">
                <a:latin typeface="+mn-lt"/>
              </a:rPr>
              <a:t> детей в условиях семьи и детского сада;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41360"/>
            <a:ext cx="4877156" cy="285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94580"/>
            <a:ext cx="1533797" cy="28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0013-027-.jpg"/>
          <p:cNvPicPr/>
          <p:nvPr/>
        </p:nvPicPr>
        <p:blipFill>
          <a:blip r:embed="rId2">
            <a:lum/>
          </a:blip>
          <a:srcRect r="29809"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0263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714488"/>
            <a:ext cx="4214842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9"/>
            <a:ext cx="8352928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8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Предполагаемый результат: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Дети: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проявляют доброту, заботу, бережное отношение к игрушкам;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проявляют интерес к экспериментированию с различными игрушками;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возрастает речевая активность детей в разных видах деятельности;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рассказывают выразительно стихотворения.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58941" cy="31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9684"/>
            <a:ext cx="2817114" cy="375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0013-027-.jpg"/>
          <p:cNvPicPr/>
          <p:nvPr/>
        </p:nvPicPr>
        <p:blipFill>
          <a:blip r:embed="rId2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Кудряшка\Рабочий стол\img1.jpg"/>
          <p:cNvPicPr/>
          <p:nvPr/>
        </p:nvPicPr>
        <p:blipFill>
          <a:blip r:embed="rId3"/>
          <a:srcRect l="28159" t="22596" r="25632" b="22115"/>
          <a:stretch>
            <a:fillRect/>
          </a:stretch>
        </p:blipFill>
        <p:spPr bwMode="auto">
          <a:xfrm>
            <a:off x="6286512" y="4214818"/>
            <a:ext cx="285748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16633"/>
            <a:ext cx="8712968" cy="423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75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  <a:ea typeface="Times New Roman"/>
                <a:cs typeface="Times New Roman"/>
              </a:rPr>
              <a:t>Родители: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обогащение родительского опыта приемами взаимодействия и сотрудничества с ребенком в семье: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Организовать акцию «Подари книгу группе»;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изготовить книжку самоделку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Принять участие в оформлении выставки «Книжки первые мои!»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повышение компетентности родителей при выборе книг и  игрушки: Оформить стенд «Читаем всей семьей»; «Какие игрушки стоит выбирать для ребенка раннего возраста?», «Учите вместе с нами».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повышение компетентности родителей в процессе взаимодействия педагог - дети - родители в реализации проекта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8150"/>
            <a:ext cx="2952328" cy="233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13" y="3933056"/>
            <a:ext cx="2844883" cy="280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645</Words>
  <Application>Microsoft Office PowerPoint</Application>
  <PresentationFormat>Экран (4:3)</PresentationFormat>
  <Paragraphs>103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муниципальное казенное   дошкольное образовательное   учреждение  - детский сад № 6 г. Татарска  </vt:lpstr>
      <vt:lpstr>Знают взрослые и дети, Книга — лучший друг на свете. И про Таню, и про мишку Малышу расскажет книжка. На страницах Колобок Нам откроет 100 дорог, В мир волшебный отведет, Сказку каждому найдет. А. Макарычев </vt:lpstr>
      <vt:lpstr>   </vt:lpstr>
      <vt:lpstr> </vt:lpstr>
      <vt:lpstr>Презентация PowerPoint</vt:lpstr>
      <vt:lpstr>Презентация PowerPoint</vt:lpstr>
      <vt:lpstr>Для родителей:   обогащение родительского опыта приёмами взаимодействия и сотрудничества с ребенком в семье;   повышать компетентность родителей при выборе книг и игрушки;   повышать компетентность родителей в процессе взаимодействия педагог-дети-родители в реализации проекта. Для педагогов:   формировать представления о вопросах здоровьесбережения детей раннего возраста в условиях Учреждения у педагогов;   повысить уровень знаний педагогов о проблемах здоровьесбережения детей в условиях семьи и детского сада;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 </vt:lpstr>
      <vt:lpstr>Спасибо за    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ЧДОУ РО «НЕРПЦ (МП)»                       «Православный детский сад имени преподобного  Сергия Радонежского города Арзамас»</dc:title>
  <dc:creator>Кудряшка</dc:creator>
  <cp:lastModifiedBy>а</cp:lastModifiedBy>
  <cp:revision>132</cp:revision>
  <dcterms:created xsi:type="dcterms:W3CDTF">2018-11-06T04:41:57Z</dcterms:created>
  <dcterms:modified xsi:type="dcterms:W3CDTF">2024-05-15T15:20:54Z</dcterms:modified>
</cp:coreProperties>
</file>